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7" r:id="rId11"/>
    <p:sldId id="268" r:id="rId12"/>
    <p:sldId id="269" r:id="rId13"/>
    <p:sldId id="27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604F-4AB4-456E-A398-6FDB95BBCBB2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33FEF-20CE-4BCC-8E6C-726599F8B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31EC3A-609F-48E4-B354-81D38221759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D9CE2-CCF1-4FAA-81FF-31BBEF690C0A}" type="slidenum">
              <a:rPr lang="en-US"/>
              <a:pPr/>
              <a:t>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1E191-7AB9-4236-91C4-EE5996C35AAE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FB980-3ABC-4813-9090-151270C8BF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4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1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0B32E-A8C7-49E9-BC8D-0D05DB6B586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32A57-9D14-4613-A132-FFE9B90D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8" y="452887"/>
            <a:ext cx="3780854" cy="58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1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3657600" y="685800"/>
            <a:ext cx="13716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Sunni Islam</a:t>
            </a:r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1295400" y="1752600"/>
            <a:ext cx="11430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Hanafi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2895600" y="1752600"/>
            <a:ext cx="10668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Hanbali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4648200" y="1752600"/>
            <a:ext cx="10668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Maliki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6324600" y="1752600"/>
            <a:ext cx="10668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Shafi’i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2895600" y="2895600"/>
            <a:ext cx="10668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Wahhabi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1295400" y="2895600"/>
            <a:ext cx="11430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Deobandi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2209800" y="4114800"/>
            <a:ext cx="114300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Taliban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 flipH="1">
            <a:off x="1866900" y="1295400"/>
            <a:ext cx="24765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7" idx="0"/>
          </p:cNvCxnSpPr>
          <p:nvPr/>
        </p:nvCxnSpPr>
        <p:spPr>
          <a:xfrm flipH="1">
            <a:off x="3429000" y="1295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8" idx="0"/>
          </p:cNvCxnSpPr>
          <p:nvPr/>
        </p:nvCxnSpPr>
        <p:spPr>
          <a:xfrm>
            <a:off x="4343400" y="12954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9" idx="0"/>
          </p:cNvCxnSpPr>
          <p:nvPr/>
        </p:nvCxnSpPr>
        <p:spPr>
          <a:xfrm>
            <a:off x="4343400" y="1295400"/>
            <a:ext cx="2514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1" idx="0"/>
          </p:cNvCxnSpPr>
          <p:nvPr/>
        </p:nvCxnSpPr>
        <p:spPr>
          <a:xfrm>
            <a:off x="1866900" y="2365248"/>
            <a:ext cx="0" cy="530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0" idx="0"/>
          </p:cNvCxnSpPr>
          <p:nvPr/>
        </p:nvCxnSpPr>
        <p:spPr>
          <a:xfrm>
            <a:off x="3429000" y="2365248"/>
            <a:ext cx="0" cy="530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1"/>
            <a:endCxn id="11" idx="3"/>
          </p:cNvCxnSpPr>
          <p:nvPr/>
        </p:nvCxnSpPr>
        <p:spPr>
          <a:xfrm flipH="1">
            <a:off x="2438400" y="320192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2"/>
            <a:endCxn id="12" idx="0"/>
          </p:cNvCxnSpPr>
          <p:nvPr/>
        </p:nvCxnSpPr>
        <p:spPr>
          <a:xfrm>
            <a:off x="1866900" y="3508248"/>
            <a:ext cx="914400" cy="606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12" idx="0"/>
          </p:cNvCxnSpPr>
          <p:nvPr/>
        </p:nvCxnSpPr>
        <p:spPr>
          <a:xfrm flipH="1">
            <a:off x="2781300" y="3508248"/>
            <a:ext cx="647700" cy="606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48200" y="28194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Muslim Brotherhood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0" idx="3"/>
            <a:endCxn id="20" idx="1"/>
          </p:cNvCxnSpPr>
          <p:nvPr/>
        </p:nvCxnSpPr>
        <p:spPr>
          <a:xfrm flipV="1">
            <a:off x="3962400" y="3162300"/>
            <a:ext cx="685800" cy="39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58000" y="28956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Hassan </a:t>
            </a:r>
            <a:r>
              <a:rPr lang="en-US" dirty="0" err="1" smtClean="0"/>
              <a:t>Bannah</a:t>
            </a:r>
            <a:endParaRPr lang="en-US" dirty="0" smtClean="0"/>
          </a:p>
          <a:p>
            <a:pPr algn="ctr"/>
            <a:r>
              <a:rPr lang="en-US" dirty="0" err="1" smtClean="0"/>
              <a:t>Mawdudi</a:t>
            </a:r>
            <a:endParaRPr lang="en-US" dirty="0" smtClean="0"/>
          </a:p>
          <a:p>
            <a:pPr algn="ctr"/>
            <a:r>
              <a:rPr lang="en-US" dirty="0" err="1" smtClean="0"/>
              <a:t>Sayyid</a:t>
            </a:r>
            <a:r>
              <a:rPr lang="en-US" dirty="0" smtClean="0"/>
              <a:t> </a:t>
            </a:r>
            <a:r>
              <a:rPr lang="en-US" dirty="0" err="1" smtClean="0"/>
              <a:t>Qutb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0" idx="1"/>
            <a:endCxn id="20" idx="3"/>
          </p:cNvCxnSpPr>
          <p:nvPr/>
        </p:nvCxnSpPr>
        <p:spPr>
          <a:xfrm flipH="1" flipV="1">
            <a:off x="6096000" y="3162300"/>
            <a:ext cx="762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67000" y="5334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Quietests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800600" y="53340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Harakis</a:t>
            </a:r>
            <a:r>
              <a:rPr lang="en-US" dirty="0" smtClean="0"/>
              <a:t> (activists)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53340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Salafi-Jihadis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648200" y="41148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Salafists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10" idx="2"/>
            <a:endCxn id="54" idx="0"/>
          </p:cNvCxnSpPr>
          <p:nvPr/>
        </p:nvCxnSpPr>
        <p:spPr>
          <a:xfrm>
            <a:off x="3429000" y="3508248"/>
            <a:ext cx="1943100" cy="606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0" idx="2"/>
            <a:endCxn id="54" idx="0"/>
          </p:cNvCxnSpPr>
          <p:nvPr/>
        </p:nvCxnSpPr>
        <p:spPr>
          <a:xfrm>
            <a:off x="5372100" y="3505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2"/>
            <a:endCxn id="39" idx="0"/>
          </p:cNvCxnSpPr>
          <p:nvPr/>
        </p:nvCxnSpPr>
        <p:spPr>
          <a:xfrm flipH="1">
            <a:off x="3429000" y="4800600"/>
            <a:ext cx="1943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4" idx="2"/>
            <a:endCxn id="41" idx="0"/>
          </p:cNvCxnSpPr>
          <p:nvPr/>
        </p:nvCxnSpPr>
        <p:spPr>
          <a:xfrm>
            <a:off x="5372100" y="48006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4" idx="2"/>
            <a:endCxn id="43" idx="0"/>
          </p:cNvCxnSpPr>
          <p:nvPr/>
        </p:nvCxnSpPr>
        <p:spPr>
          <a:xfrm>
            <a:off x="5372100" y="4800600"/>
            <a:ext cx="2286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6324600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Robert G. </a:t>
            </a:r>
            <a:r>
              <a:rPr lang="en-US" dirty="0" err="1" smtClean="0"/>
              <a:t>Rabil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9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914400"/>
            <a:ext cx="1600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Saudi </a:t>
            </a:r>
          </a:p>
          <a:p>
            <a:pPr algn="ctr"/>
            <a:r>
              <a:rPr lang="en-US" dirty="0" smtClean="0"/>
              <a:t>Political</a:t>
            </a:r>
          </a:p>
          <a:p>
            <a:pPr algn="ctr"/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914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Salafism 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 flipV="1">
            <a:off x="3581400" y="1447800"/>
            <a:ext cx="1447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9200" y="2667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Saudi Institutions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71800" y="26670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Quietests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648200" y="26670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Activists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err="1" smtClean="0"/>
              <a:t>Harakis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19800" y="2667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Jihadis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2"/>
            <a:endCxn id="19" idx="0"/>
          </p:cNvCxnSpPr>
          <p:nvPr/>
        </p:nvCxnSpPr>
        <p:spPr>
          <a:xfrm flipH="1">
            <a:off x="3543300" y="1981200"/>
            <a:ext cx="23241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20" idx="0"/>
          </p:cNvCxnSpPr>
          <p:nvPr/>
        </p:nvCxnSpPr>
        <p:spPr>
          <a:xfrm flipH="1">
            <a:off x="5181600" y="1981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21" idx="0"/>
          </p:cNvCxnSpPr>
          <p:nvPr/>
        </p:nvCxnSpPr>
        <p:spPr>
          <a:xfrm>
            <a:off x="5867400" y="19812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2"/>
            <a:endCxn id="19" idx="0"/>
          </p:cNvCxnSpPr>
          <p:nvPr/>
        </p:nvCxnSpPr>
        <p:spPr>
          <a:xfrm>
            <a:off x="2781300" y="2057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2"/>
            <a:endCxn id="18" idx="0"/>
          </p:cNvCxnSpPr>
          <p:nvPr/>
        </p:nvCxnSpPr>
        <p:spPr>
          <a:xfrm flipH="1">
            <a:off x="1866900" y="20574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1" y="42672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</a:t>
            </a:r>
            <a:r>
              <a:rPr lang="en-US" dirty="0" err="1" smtClean="0"/>
              <a:t>Quietests</a:t>
            </a:r>
            <a:r>
              <a:rPr lang="en-US" dirty="0" smtClean="0"/>
              <a:t> are apolitical and favor creating a </a:t>
            </a:r>
            <a:r>
              <a:rPr lang="en-US" dirty="0" err="1" smtClean="0"/>
              <a:t>Salaf</a:t>
            </a:r>
            <a:r>
              <a:rPr lang="en-US" dirty="0" smtClean="0"/>
              <a:t> </a:t>
            </a:r>
            <a:r>
              <a:rPr lang="en-US" dirty="0" smtClean="0"/>
              <a:t>(Derives from al-</a:t>
            </a:r>
            <a:r>
              <a:rPr lang="en-US" dirty="0" err="1"/>
              <a:t>S</a:t>
            </a:r>
            <a:r>
              <a:rPr lang="en-US" dirty="0" err="1" smtClean="0"/>
              <a:t>alaf</a:t>
            </a:r>
            <a:r>
              <a:rPr lang="en-US" dirty="0" smtClean="0"/>
              <a:t> al-Saleh or Pious ancestors, mainly </a:t>
            </a:r>
            <a:r>
              <a:rPr lang="en-US" dirty="0" smtClean="0"/>
              <a:t>the Rightly Guided caliphs Abu Bakr, Omar, </a:t>
            </a:r>
            <a:r>
              <a:rPr lang="en-US" dirty="0" err="1" smtClean="0"/>
              <a:t>Uthman</a:t>
            </a:r>
            <a:r>
              <a:rPr lang="en-US" dirty="0" smtClean="0"/>
              <a:t> and Ali 632-661 CE) </a:t>
            </a:r>
            <a:r>
              <a:rPr lang="en-US" dirty="0" smtClean="0"/>
              <a:t>society </a:t>
            </a:r>
            <a:r>
              <a:rPr lang="en-US" dirty="0" smtClean="0"/>
              <a:t>through indoctrination and education.</a:t>
            </a:r>
          </a:p>
          <a:p>
            <a:r>
              <a:rPr lang="en-US" dirty="0" smtClean="0"/>
              <a:t>2- Activists assert their claim to politics on account of what they consider the miserable failure of the politics of Arab rulers, especially in the Kingdom.</a:t>
            </a:r>
          </a:p>
          <a:p>
            <a:r>
              <a:rPr lang="en-US" dirty="0" smtClean="0"/>
              <a:t>3- </a:t>
            </a:r>
            <a:r>
              <a:rPr lang="en-US" dirty="0" err="1" smtClean="0"/>
              <a:t>Jihadis</a:t>
            </a:r>
            <a:r>
              <a:rPr lang="en-US" dirty="0" smtClean="0"/>
              <a:t> (</a:t>
            </a:r>
            <a:r>
              <a:rPr lang="en-US" dirty="0" err="1" smtClean="0"/>
              <a:t>Salafi-Jihadis</a:t>
            </a:r>
            <a:r>
              <a:rPr lang="en-US" dirty="0" smtClean="0"/>
              <a:t>) believe that change could only come through violence and that purists and politicos are wasting their time.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553200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Robert G. </a:t>
            </a:r>
            <a:r>
              <a:rPr lang="en-US" dirty="0" err="1" smtClean="0"/>
              <a:t>Rabil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2286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Al-Qaeda</a:t>
            </a:r>
          </a:p>
          <a:p>
            <a:pPr algn="ctr"/>
            <a:r>
              <a:rPr lang="en-US" dirty="0" err="1" smtClean="0"/>
              <a:t>Afg.Pak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355745"/>
            <a:ext cx="1371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368550"/>
            <a:ext cx="13335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68551"/>
            <a:ext cx="14478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368551"/>
            <a:ext cx="12192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355746"/>
            <a:ext cx="1524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762001" y="914400"/>
            <a:ext cx="3695699" cy="1454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1027" idx="0"/>
          </p:cNvCxnSpPr>
          <p:nvPr/>
        </p:nvCxnSpPr>
        <p:spPr>
          <a:xfrm flipH="1">
            <a:off x="2362201" y="914400"/>
            <a:ext cx="2095499" cy="1441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1028" idx="0"/>
          </p:cNvCxnSpPr>
          <p:nvPr/>
        </p:nvCxnSpPr>
        <p:spPr>
          <a:xfrm flipH="1">
            <a:off x="3790951" y="914400"/>
            <a:ext cx="666749" cy="145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2"/>
            <a:endCxn id="1030" idx="0"/>
          </p:cNvCxnSpPr>
          <p:nvPr/>
        </p:nvCxnSpPr>
        <p:spPr>
          <a:xfrm>
            <a:off x="4457700" y="914400"/>
            <a:ext cx="838201" cy="1454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  <a:endCxn id="1031" idx="0"/>
          </p:cNvCxnSpPr>
          <p:nvPr/>
        </p:nvCxnSpPr>
        <p:spPr>
          <a:xfrm>
            <a:off x="4457700" y="914400"/>
            <a:ext cx="2247901" cy="1454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  <a:endCxn id="1032" idx="0"/>
          </p:cNvCxnSpPr>
          <p:nvPr/>
        </p:nvCxnSpPr>
        <p:spPr>
          <a:xfrm>
            <a:off x="4457700" y="914400"/>
            <a:ext cx="3695701" cy="1441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6488"/>
            <a:ext cx="145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2514600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Shabab</a:t>
            </a:r>
            <a:endParaRPr lang="en-US" dirty="0" smtClean="0"/>
          </a:p>
          <a:p>
            <a:r>
              <a:rPr lang="en-US" dirty="0" smtClean="0"/>
              <a:t>Somalia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2514600"/>
            <a:ext cx="14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AQIM</a:t>
            </a:r>
          </a:p>
          <a:p>
            <a:r>
              <a:rPr lang="en-US" dirty="0" smtClean="0"/>
              <a:t>Maghreb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1" y="2514600"/>
            <a:ext cx="133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AQIM</a:t>
            </a:r>
          </a:p>
          <a:p>
            <a:r>
              <a:rPr lang="en-US" dirty="0" smtClean="0"/>
              <a:t>Arabian Pen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2514600"/>
            <a:ext cx="128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Nusra</a:t>
            </a:r>
            <a:r>
              <a:rPr lang="en-US" dirty="0" smtClean="0"/>
              <a:t> Front</a:t>
            </a:r>
          </a:p>
          <a:p>
            <a:r>
              <a:rPr lang="en-US" dirty="0" smtClean="0"/>
              <a:t>Syria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05550" y="2514600"/>
            <a:ext cx="9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Qaedat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Al-Jihad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0" y="2514600"/>
            <a:ext cx="105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Khorasan</a:t>
            </a:r>
          </a:p>
          <a:p>
            <a:r>
              <a:rPr lang="en-US" dirty="0" smtClean="0"/>
              <a:t>Syria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56445" y="35814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r>
              <a:rPr lang="en-US" dirty="0" smtClean="0"/>
              <a:t>Al-Qaeda in</a:t>
            </a:r>
          </a:p>
          <a:p>
            <a:pPr algn="ctr"/>
            <a:r>
              <a:rPr lang="en-US" dirty="0" smtClean="0"/>
              <a:t>Iraq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6445" y="4572000"/>
            <a:ext cx="168663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Nusra</a:t>
            </a:r>
            <a:r>
              <a:rPr lang="en-US" dirty="0" smtClean="0"/>
              <a:t> Front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" idx="2"/>
            <a:endCxn id="24" idx="0"/>
          </p:cNvCxnSpPr>
          <p:nvPr/>
        </p:nvCxnSpPr>
        <p:spPr>
          <a:xfrm>
            <a:off x="4457700" y="914400"/>
            <a:ext cx="98845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4" idx="2"/>
            <a:endCxn id="6" idx="0"/>
          </p:cNvCxnSpPr>
          <p:nvPr/>
        </p:nvCxnSpPr>
        <p:spPr>
          <a:xfrm>
            <a:off x="4556545" y="4267200"/>
            <a:ext cx="4321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90952" y="5486400"/>
            <a:ext cx="16521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Al-Qaeda in Iraq and Sham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6" idx="2"/>
            <a:endCxn id="16" idx="0"/>
          </p:cNvCxnSpPr>
          <p:nvPr/>
        </p:nvCxnSpPr>
        <p:spPr>
          <a:xfrm>
            <a:off x="4599764" y="5257800"/>
            <a:ext cx="17253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68722" y="4419600"/>
            <a:ext cx="16132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Islamic State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6" idx="3"/>
            <a:endCxn id="27" idx="1"/>
          </p:cNvCxnSpPr>
          <p:nvPr/>
        </p:nvCxnSpPr>
        <p:spPr>
          <a:xfrm flipV="1">
            <a:off x="5443082" y="4876800"/>
            <a:ext cx="132564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400" y="6477000"/>
            <a:ext cx="187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Robert G. </a:t>
            </a:r>
            <a:r>
              <a:rPr lang="en-US" dirty="0" err="1" smtClean="0"/>
              <a:t>Rabil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8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" y="672860"/>
            <a:ext cx="9070848" cy="510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55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4947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07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Salafists</a:t>
            </a:r>
            <a:endParaRPr lang="en-US" u="sng" dirty="0" smtClean="0"/>
          </a:p>
          <a:p>
            <a:endParaRPr lang="en-US" u="sng" dirty="0"/>
          </a:p>
          <a:p>
            <a:r>
              <a:rPr lang="en-US" sz="2800" dirty="0" smtClean="0"/>
              <a:t>The word Salafist derives from the Arabic root word “</a:t>
            </a:r>
            <a:r>
              <a:rPr lang="en-US" sz="2800" dirty="0" err="1" smtClean="0"/>
              <a:t>Salaf</a:t>
            </a:r>
            <a:r>
              <a:rPr lang="en-US" sz="2800" dirty="0" smtClean="0"/>
              <a:t>,” which means predecessors or ancestors.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predecessors are the Righteous </a:t>
            </a:r>
            <a:r>
              <a:rPr lang="en-US" sz="2800" dirty="0" err="1" smtClean="0"/>
              <a:t>Salaf</a:t>
            </a:r>
            <a:r>
              <a:rPr lang="en-US" sz="2800" dirty="0" smtClean="0"/>
              <a:t> (</a:t>
            </a:r>
            <a:r>
              <a:rPr lang="en-US" sz="2800" dirty="0" err="1" smtClean="0"/>
              <a:t>Salaf</a:t>
            </a:r>
            <a:r>
              <a:rPr lang="en-US" sz="2800" dirty="0" smtClean="0"/>
              <a:t> al-</a:t>
            </a:r>
            <a:r>
              <a:rPr lang="en-US" sz="2800" dirty="0" err="1" smtClean="0"/>
              <a:t>Salih</a:t>
            </a:r>
            <a:r>
              <a:rPr lang="en-US" sz="2800" dirty="0" smtClean="0"/>
              <a:t>) (pious ancestors).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Righteous </a:t>
            </a:r>
            <a:r>
              <a:rPr lang="en-US" sz="2800" dirty="0" err="1" smtClean="0"/>
              <a:t>Salaf</a:t>
            </a:r>
            <a:r>
              <a:rPr lang="en-US" sz="2800" dirty="0" smtClean="0"/>
              <a:t> are Prophet Muhammad and the first four Caliphs: </a:t>
            </a:r>
            <a:r>
              <a:rPr lang="en-US" sz="2800" dirty="0" err="1" smtClean="0"/>
              <a:t>Abou</a:t>
            </a:r>
            <a:r>
              <a:rPr lang="en-US" sz="2800" dirty="0" smtClean="0"/>
              <a:t> Bakr, Omar, </a:t>
            </a:r>
            <a:r>
              <a:rPr lang="en-US" sz="2800" dirty="0" err="1" smtClean="0"/>
              <a:t>Uthman</a:t>
            </a:r>
            <a:r>
              <a:rPr lang="en-US" sz="2800" dirty="0" smtClean="0"/>
              <a:t>, and Ali (632-661).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Prophet Muhammad’s beginning of revelation 610 until death of Ali 661.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Some Scholars consider the period from 610 until 855, the time of </a:t>
            </a:r>
            <a:r>
              <a:rPr lang="en-US" sz="2800" dirty="0" err="1" smtClean="0"/>
              <a:t>Ibn</a:t>
            </a:r>
            <a:r>
              <a:rPr lang="en-US" sz="2800" dirty="0" smtClean="0"/>
              <a:t> </a:t>
            </a:r>
            <a:r>
              <a:rPr lang="en-US" sz="2800" dirty="0" err="1" smtClean="0"/>
              <a:t>Hanbal’s</a:t>
            </a:r>
            <a:r>
              <a:rPr lang="en-US" sz="2800" dirty="0" smtClean="0"/>
              <a:t> death.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125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word is pre-modern and historically refer to a distinctive theological group identified with </a:t>
            </a:r>
            <a:r>
              <a:rPr lang="en-US" sz="2800" u="sng" dirty="0" err="1" smtClean="0"/>
              <a:t>Ahl</a:t>
            </a:r>
            <a:r>
              <a:rPr lang="en-US" sz="2800" u="sng" dirty="0" smtClean="0"/>
              <a:t> al-Hadith </a:t>
            </a:r>
            <a:r>
              <a:rPr lang="en-US" sz="2800" dirty="0" smtClean="0"/>
              <a:t>(Sayings).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Term found in </a:t>
            </a:r>
            <a:r>
              <a:rPr lang="en-US" sz="2800" dirty="0" err="1" smtClean="0"/>
              <a:t>Ibn</a:t>
            </a:r>
            <a:r>
              <a:rPr lang="en-US" sz="2800" dirty="0" smtClean="0"/>
              <a:t> </a:t>
            </a:r>
            <a:r>
              <a:rPr lang="en-US" sz="2800" dirty="0" err="1" smtClean="0"/>
              <a:t>Taymiyya’s</a:t>
            </a:r>
            <a:r>
              <a:rPr lang="en-US" sz="2800" dirty="0" smtClean="0"/>
              <a:t> works (d. 1328).</a:t>
            </a:r>
          </a:p>
          <a:p>
            <a:r>
              <a:rPr lang="en-US" sz="2800" dirty="0" err="1" smtClean="0"/>
              <a:t>Ibn</a:t>
            </a:r>
            <a:r>
              <a:rPr lang="en-US" sz="2800" dirty="0" smtClean="0"/>
              <a:t> </a:t>
            </a:r>
            <a:r>
              <a:rPr lang="en-US" sz="2800" dirty="0" err="1" smtClean="0"/>
              <a:t>Taymiyya</a:t>
            </a:r>
            <a:r>
              <a:rPr lang="en-US" sz="2800" dirty="0" smtClean="0"/>
              <a:t> wrote:</a:t>
            </a:r>
          </a:p>
          <a:p>
            <a:endParaRPr lang="en-US" sz="2800" dirty="0"/>
          </a:p>
          <a:p>
            <a:r>
              <a:rPr lang="en-US" sz="2800" dirty="0" smtClean="0"/>
              <a:t>“As for the </a:t>
            </a:r>
            <a:r>
              <a:rPr lang="en-US" sz="2800" dirty="0" err="1" smtClean="0"/>
              <a:t>Salafiyya</a:t>
            </a:r>
            <a:r>
              <a:rPr lang="en-US" sz="2800" dirty="0" smtClean="0"/>
              <a:t> it is as al-</a:t>
            </a:r>
            <a:r>
              <a:rPr lang="en-US" sz="2800" dirty="0" err="1" smtClean="0"/>
              <a:t>Khattabi</a:t>
            </a:r>
            <a:r>
              <a:rPr lang="en-US" sz="2800" dirty="0" smtClean="0"/>
              <a:t> and Abu </a:t>
            </a:r>
            <a:r>
              <a:rPr lang="en-US" sz="2800" dirty="0" err="1" smtClean="0"/>
              <a:t>Bakr</a:t>
            </a:r>
            <a:r>
              <a:rPr lang="en-US" sz="2800" dirty="0" smtClean="0"/>
              <a:t> al-</a:t>
            </a:r>
            <a:r>
              <a:rPr lang="en-US" sz="2800" dirty="0" err="1" smtClean="0"/>
              <a:t>Khatib</a:t>
            </a:r>
            <a:r>
              <a:rPr lang="en-US" sz="2800" dirty="0" smtClean="0"/>
              <a:t> and others have stated: The way of the </a:t>
            </a:r>
            <a:r>
              <a:rPr lang="en-US" sz="2800" dirty="0" err="1" smtClean="0"/>
              <a:t>Salaf</a:t>
            </a:r>
            <a:r>
              <a:rPr lang="en-US" sz="2800" dirty="0" smtClean="0"/>
              <a:t> is to interpret literally the </a:t>
            </a:r>
            <a:r>
              <a:rPr lang="en-US" sz="2800" dirty="0" err="1" smtClean="0"/>
              <a:t>Koranic</a:t>
            </a:r>
            <a:r>
              <a:rPr lang="en-US" sz="2800" dirty="0" smtClean="0"/>
              <a:t> verses and </a:t>
            </a:r>
            <a:r>
              <a:rPr lang="en-US" sz="2800" dirty="0" err="1" smtClean="0"/>
              <a:t>hadiths</a:t>
            </a:r>
            <a:r>
              <a:rPr lang="en-US" sz="2800" dirty="0" smtClean="0"/>
              <a:t> (sayings) that relate to the Divine attributes and without indicating modality and without attributing to Him anthropomorphic qualities.”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1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Salafiyah</a:t>
            </a:r>
            <a:r>
              <a:rPr lang="en-US" sz="2800" dirty="0" smtClean="0"/>
              <a:t>, </a:t>
            </a:r>
            <a:r>
              <a:rPr lang="en-US" sz="2800" dirty="0" smtClean="0"/>
              <a:t>as it historically emerged, is not simply about physical aspects of God; more crucially it is about how to approach the texts of revelation and who is to be considered a true believer.</a:t>
            </a:r>
          </a:p>
          <a:p>
            <a:endParaRPr lang="en-US" sz="2800" dirty="0"/>
          </a:p>
          <a:p>
            <a:r>
              <a:rPr lang="en-US" sz="2800" dirty="0" smtClean="0"/>
              <a:t>As such, the theology of </a:t>
            </a:r>
            <a:r>
              <a:rPr lang="en-US" sz="2800" dirty="0" err="1" smtClean="0"/>
              <a:t>Salafiyah</a:t>
            </a:r>
            <a:r>
              <a:rPr lang="en-US" sz="2800" dirty="0" smtClean="0"/>
              <a:t> bolsters claims that involve:</a:t>
            </a:r>
          </a:p>
          <a:p>
            <a:r>
              <a:rPr lang="en-US" sz="2800" dirty="0" smtClean="0"/>
              <a:t>1- A return to the authentic beliefs and practices of the first generations of Muslims (Righteous </a:t>
            </a:r>
            <a:r>
              <a:rPr lang="en-US" sz="2800" dirty="0" err="1" smtClean="0"/>
              <a:t>Salaf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2- A period that began in 610 and ended 661 (or 855).</a:t>
            </a:r>
          </a:p>
          <a:p>
            <a:r>
              <a:rPr lang="en-US" sz="2800" dirty="0" smtClean="0"/>
              <a:t>3- An emphasis on a particular understanding of </a:t>
            </a:r>
            <a:r>
              <a:rPr lang="en-US" sz="2800" u="sng" dirty="0" err="1" smtClean="0"/>
              <a:t>Tawhid</a:t>
            </a:r>
            <a:r>
              <a:rPr lang="en-US" sz="2800" u="sng" dirty="0" smtClean="0"/>
              <a:t> </a:t>
            </a:r>
            <a:r>
              <a:rPr lang="en-US" sz="2800" dirty="0" smtClean="0"/>
              <a:t>(God’s Oneness), which </a:t>
            </a:r>
            <a:r>
              <a:rPr lang="en-US" sz="2800" dirty="0" err="1" smtClean="0"/>
              <a:t>Salafists</a:t>
            </a:r>
            <a:r>
              <a:rPr lang="en-US" sz="2800" dirty="0" smtClean="0"/>
              <a:t> divide into three categories of belief and action: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000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A) </a:t>
            </a:r>
            <a:r>
              <a:rPr lang="en-US" sz="2800" u="sng" dirty="0" err="1" smtClean="0"/>
              <a:t>Tawhid</a:t>
            </a:r>
            <a:r>
              <a:rPr lang="en-US" sz="2800" u="sng" dirty="0" smtClean="0"/>
              <a:t> al-</a:t>
            </a:r>
            <a:r>
              <a:rPr lang="en-US" sz="2800" u="sng" dirty="0" err="1" smtClean="0"/>
              <a:t>Rububiyya</a:t>
            </a:r>
            <a:r>
              <a:rPr lang="en-US" sz="2800" u="sng" dirty="0" smtClean="0"/>
              <a:t> </a:t>
            </a:r>
            <a:r>
              <a:rPr lang="en-US" sz="2800" dirty="0" smtClean="0"/>
              <a:t>(Oneness of Lordship): </a:t>
            </a:r>
            <a:r>
              <a:rPr lang="en-US" sz="2800" dirty="0" err="1" smtClean="0"/>
              <a:t>Salafists</a:t>
            </a:r>
            <a:r>
              <a:rPr lang="en-US" sz="2800" dirty="0" smtClean="0"/>
              <a:t> assert that God has certain powers as the Lord of Creation and to attribute any of these to other than Him constitutes unbelief (</a:t>
            </a:r>
            <a:r>
              <a:rPr lang="en-US" sz="2800" dirty="0" err="1" smtClean="0"/>
              <a:t>Kufr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B) </a:t>
            </a:r>
            <a:r>
              <a:rPr lang="en-US" sz="2800" u="sng" dirty="0" err="1" smtClean="0"/>
              <a:t>Tawhid</a:t>
            </a:r>
            <a:r>
              <a:rPr lang="en-US" sz="2800" u="sng" dirty="0" smtClean="0"/>
              <a:t> al-</a:t>
            </a:r>
            <a:r>
              <a:rPr lang="en-US" sz="2800" u="sng" dirty="0" err="1" smtClean="0"/>
              <a:t>Uluhiyya</a:t>
            </a:r>
            <a:r>
              <a:rPr lang="en-US" sz="2800" dirty="0" smtClean="0"/>
              <a:t> (Oneness of </a:t>
            </a:r>
            <a:r>
              <a:rPr lang="en-US" sz="2800" dirty="0" err="1" smtClean="0"/>
              <a:t>Godship</a:t>
            </a:r>
            <a:r>
              <a:rPr lang="en-US" sz="2800" dirty="0" smtClean="0"/>
              <a:t>): </a:t>
            </a:r>
            <a:r>
              <a:rPr lang="en-US" sz="2800" dirty="0" err="1" smtClean="0"/>
              <a:t>Salafists</a:t>
            </a:r>
            <a:r>
              <a:rPr lang="en-US" sz="2800" dirty="0" smtClean="0"/>
              <a:t> assert that all forms of worship must be directed exclusively towards God and no one else, and to worship other than God constitutes unbelief. </a:t>
            </a:r>
          </a:p>
          <a:p>
            <a:r>
              <a:rPr lang="en-US" sz="2800" dirty="0" smtClean="0"/>
              <a:t>C) </a:t>
            </a:r>
            <a:r>
              <a:rPr lang="en-US" sz="2800" u="sng" dirty="0" err="1" smtClean="0"/>
              <a:t>Tawhid</a:t>
            </a:r>
            <a:r>
              <a:rPr lang="en-US" sz="2800" u="sng" dirty="0" smtClean="0"/>
              <a:t> al-</a:t>
            </a:r>
            <a:r>
              <a:rPr lang="en-US" sz="2800" u="sng" dirty="0" err="1"/>
              <a:t>A</a:t>
            </a:r>
            <a:r>
              <a:rPr lang="en-US" sz="2800" u="sng" dirty="0" err="1" smtClean="0"/>
              <a:t>sma</a:t>
            </a:r>
            <a:r>
              <a:rPr lang="en-US" sz="2800" u="sng" dirty="0" smtClean="0"/>
              <a:t>’ </a:t>
            </a:r>
            <a:r>
              <a:rPr lang="en-US" sz="2800" u="sng" dirty="0" err="1" smtClean="0"/>
              <a:t>wa</a:t>
            </a:r>
            <a:r>
              <a:rPr lang="en-US" sz="2800" u="sng" dirty="0" smtClean="0"/>
              <a:t> al-</a:t>
            </a:r>
            <a:r>
              <a:rPr lang="en-US" sz="2800" u="sng" dirty="0" err="1" smtClean="0"/>
              <a:t>Sifat</a:t>
            </a:r>
            <a:r>
              <a:rPr lang="en-US" sz="2800" u="sng" dirty="0" smtClean="0"/>
              <a:t> </a:t>
            </a:r>
            <a:r>
              <a:rPr lang="en-US" sz="2800" dirty="0" smtClean="0"/>
              <a:t>(Oneness of the Names and Attributes): </a:t>
            </a:r>
            <a:r>
              <a:rPr lang="en-US" sz="2800" dirty="0" err="1" smtClean="0"/>
              <a:t>Salafists</a:t>
            </a:r>
            <a:r>
              <a:rPr lang="en-US" sz="2800" dirty="0" smtClean="0"/>
              <a:t> assert that this form of </a:t>
            </a:r>
            <a:r>
              <a:rPr lang="en-US" sz="2800" dirty="0" err="1" smtClean="0"/>
              <a:t>Tawhid</a:t>
            </a:r>
            <a:r>
              <a:rPr lang="en-US" sz="2800" dirty="0" smtClean="0"/>
              <a:t> involves believing in the depiction of God as it is presented in the texts of revelation without inquiring about modality or metaphorical interpretation.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78541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71600" y="3810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Muhammad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905000" y="99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71600" y="12954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Fatima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257800" y="12954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1-Ali</a:t>
            </a:r>
          </a:p>
          <a:p>
            <a:pPr algn="ctr"/>
            <a:r>
              <a:rPr lang="en-US"/>
              <a:t>d.661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667000" y="1600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057400" y="23622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2-Hasan </a:t>
            </a:r>
          </a:p>
          <a:p>
            <a:pPr algn="ctr"/>
            <a:r>
              <a:rPr lang="en-US"/>
              <a:t>d.669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962400" y="23622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3-Hussein</a:t>
            </a:r>
          </a:p>
          <a:p>
            <a:pPr algn="ctr"/>
            <a:r>
              <a:rPr lang="en-US"/>
              <a:t>d.680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58000" y="28194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4-Ali Zayn</a:t>
            </a:r>
          </a:p>
          <a:p>
            <a:pPr algn="ctr"/>
            <a:r>
              <a:rPr lang="en-US"/>
              <a:t>d.714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181600" y="32004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5-Muhammad</a:t>
            </a:r>
          </a:p>
          <a:p>
            <a:pPr algn="ctr"/>
            <a:r>
              <a:rPr lang="en-US"/>
              <a:t>d.731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858000" y="36576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6-Ja’far</a:t>
            </a:r>
          </a:p>
          <a:p>
            <a:pPr algn="ctr"/>
            <a:r>
              <a:rPr lang="en-US"/>
              <a:t>d.765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181600" y="4114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7-Musa</a:t>
            </a:r>
          </a:p>
          <a:p>
            <a:pPr algn="ctr"/>
            <a:r>
              <a:rPr lang="en-US"/>
              <a:t>d.799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858000" y="4495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8-Ali</a:t>
            </a:r>
          </a:p>
          <a:p>
            <a:pPr algn="ctr"/>
            <a:r>
              <a:rPr lang="en-US"/>
              <a:t>d.818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105400" y="49530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9-Muhammad</a:t>
            </a:r>
          </a:p>
          <a:p>
            <a:pPr algn="ctr"/>
            <a:r>
              <a:rPr lang="en-US"/>
              <a:t>d.835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105400" y="57912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11-Hasan</a:t>
            </a:r>
          </a:p>
          <a:p>
            <a:pPr algn="ctr"/>
            <a:r>
              <a:rPr lang="en-US"/>
              <a:t>d.874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858000" y="53340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10-Ali</a:t>
            </a:r>
          </a:p>
          <a:p>
            <a:pPr algn="ctr"/>
            <a:r>
              <a:rPr lang="en-US"/>
              <a:t>d.868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64770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64770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64770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64770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>
            <a:off x="64008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6400800" y="548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6400800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981200" y="36576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Ismail</a:t>
            </a:r>
          </a:p>
          <a:p>
            <a:pPr algn="ctr"/>
            <a:r>
              <a:rPr lang="en-US"/>
              <a:t>d.760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3276600" y="3962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6858000" y="60960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12-Al-Mahdi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6400800" y="624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1981200" y="4495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Al-</a:t>
            </a:r>
            <a:r>
              <a:rPr lang="en-US" dirty="0" err="1" smtClean="0"/>
              <a:t>Mahdi</a:t>
            </a:r>
            <a:endParaRPr lang="en-US" dirty="0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5908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505200" y="1524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Shi’a </a:t>
            </a:r>
            <a:r>
              <a:rPr lang="en-US" dirty="0" smtClean="0"/>
              <a:t>Infallible </a:t>
            </a:r>
          </a:p>
          <a:p>
            <a:pPr algn="ctr"/>
            <a:r>
              <a:rPr lang="en-US" dirty="0" smtClean="0"/>
              <a:t>Imams</a:t>
            </a:r>
            <a:endParaRPr lang="en-US" dirty="0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971800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4572000" y="1600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5257800" y="2819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>
            <a:stCxn id="12297" idx="1"/>
          </p:cNvCxnSpPr>
          <p:nvPr/>
        </p:nvCxnSpPr>
        <p:spPr>
          <a:xfrm rot="10800000">
            <a:off x="1066800" y="3124200"/>
            <a:ext cx="579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915194" y="3428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Rectangle 4"/>
          <p:cNvSpPr>
            <a:spLocks noChangeArrowheads="1"/>
          </p:cNvSpPr>
          <p:nvPr/>
        </p:nvSpPr>
        <p:spPr bwMode="auto">
          <a:xfrm>
            <a:off x="381000" y="36576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Zayd</a:t>
            </a:r>
          </a:p>
          <a:p>
            <a:pPr algn="ctr"/>
            <a:r>
              <a:rPr lang="en-US"/>
              <a:t>d.740</a:t>
            </a:r>
          </a:p>
        </p:txBody>
      </p:sp>
      <p:sp>
        <p:nvSpPr>
          <p:cNvPr id="12325" name="Rectangle 40"/>
          <p:cNvSpPr>
            <a:spLocks noChangeArrowheads="1"/>
          </p:cNvSpPr>
          <p:nvPr/>
        </p:nvSpPr>
        <p:spPr bwMode="auto">
          <a:xfrm>
            <a:off x="2387600" y="2193925"/>
            <a:ext cx="32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</a:t>
            </a:r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rot="16200000" flipH="1">
            <a:off x="2076450" y="4857750"/>
            <a:ext cx="10668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7" name="Rectangle 4"/>
          <p:cNvSpPr>
            <a:spLocks noChangeArrowheads="1"/>
          </p:cNvSpPr>
          <p:nvPr/>
        </p:nvSpPr>
        <p:spPr bwMode="auto">
          <a:xfrm>
            <a:off x="1905000" y="54102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Fatimid </a:t>
            </a:r>
          </a:p>
          <a:p>
            <a:pPr algn="ctr"/>
            <a:r>
              <a:rPr lang="en-US"/>
              <a:t>Caliphs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 flipH="1">
            <a:off x="381000" y="4495800"/>
            <a:ext cx="129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Al-</a:t>
            </a:r>
            <a:r>
              <a:rPr lang="en-US" dirty="0" err="1" smtClean="0"/>
              <a:t>Mahdi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12324" idx="2"/>
            <a:endCxn id="41" idx="0"/>
          </p:cNvCxnSpPr>
          <p:nvPr/>
        </p:nvCxnSpPr>
        <p:spPr>
          <a:xfrm>
            <a:off x="1028700" y="4267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6553200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G. </a:t>
            </a:r>
            <a:r>
              <a:rPr lang="en-US" dirty="0" err="1" smtClean="0"/>
              <a:t>Rabil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09600" y="15240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Koran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819400" y="15240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Sunna:</a:t>
            </a:r>
          </a:p>
          <a:p>
            <a:pPr algn="ctr"/>
            <a:r>
              <a:rPr lang="en-US"/>
              <a:t>Practices and</a:t>
            </a:r>
          </a:p>
          <a:p>
            <a:pPr algn="ctr"/>
            <a:r>
              <a:rPr lang="en-US"/>
              <a:t>Customs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676400" y="2971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Shari’a:</a:t>
            </a:r>
          </a:p>
          <a:p>
            <a:pPr algn="ctr"/>
            <a:r>
              <a:rPr lang="en-US"/>
              <a:t>Islamic Law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22098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514600" y="1981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953000" y="15240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Shi’a Infallible</a:t>
            </a:r>
          </a:p>
          <a:p>
            <a:pPr algn="ctr"/>
            <a:r>
              <a:rPr lang="en-US"/>
              <a:t>Imams 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953000" y="29718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Al-Mahdi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752600" y="1524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Sunni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419600" y="1524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Shi’a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1676400" y="1066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2514600" y="1066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H="1">
            <a:off x="1828800" y="1066800"/>
            <a:ext cx="3352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>
            <a:off x="4038600" y="1066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5029200" y="1066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5638800" y="2438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6477000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G. </a:t>
            </a:r>
            <a:r>
              <a:rPr lang="en-US" dirty="0" err="1" smtClean="0"/>
              <a:t>Rabil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581400" y="1447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Shi’a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905000" y="3352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Twelver Shi’a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5029200" y="3352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Ismaili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762000" y="48006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Alawis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6324600" y="4876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Druzes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2819400" y="23622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4419600" y="2362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1828800" y="4267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867400" y="4267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553200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Robert G. </a:t>
            </a:r>
            <a:r>
              <a:rPr lang="en-US" dirty="0" err="1" smtClean="0"/>
              <a:t>Rabil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4- Making certain that unbelief is fought, especially all forms of associating other beings or things with God (Shirk).</a:t>
            </a:r>
          </a:p>
          <a:p>
            <a:r>
              <a:rPr lang="en-US" sz="2800" dirty="0" smtClean="0"/>
              <a:t>5- Claiming that the only valid sources of authority are the Koran and the </a:t>
            </a:r>
            <a:r>
              <a:rPr lang="en-US" sz="2800" dirty="0" err="1" smtClean="0"/>
              <a:t>Sunna</a:t>
            </a:r>
            <a:r>
              <a:rPr lang="en-US" sz="2800" dirty="0" smtClean="0"/>
              <a:t> (latter include </a:t>
            </a:r>
            <a:r>
              <a:rPr lang="en-US" sz="2800" dirty="0" err="1" smtClean="0"/>
              <a:t>hadiths</a:t>
            </a:r>
            <a:r>
              <a:rPr lang="en-US" sz="2800" dirty="0" smtClean="0"/>
              <a:t> and consensus of Prophet’s companions).</a:t>
            </a:r>
          </a:p>
          <a:p>
            <a:r>
              <a:rPr lang="en-US" sz="2800" dirty="0" smtClean="0"/>
              <a:t>6- Ridding Muslims of the reprehensible innovations (</a:t>
            </a:r>
            <a:r>
              <a:rPr lang="en-US" sz="2800" dirty="0" err="1" smtClean="0"/>
              <a:t>bida</a:t>
            </a:r>
            <a:r>
              <a:rPr lang="en-US" sz="2800" dirty="0" smtClean="0"/>
              <a:t>’).</a:t>
            </a:r>
          </a:p>
          <a:p>
            <a:r>
              <a:rPr lang="en-US" sz="2800" dirty="0" smtClean="0"/>
              <a:t>7- Arguing that a strict interpretation of the Koran and </a:t>
            </a:r>
            <a:r>
              <a:rPr lang="en-US" sz="2800" dirty="0" err="1" smtClean="0"/>
              <a:t>Sunna</a:t>
            </a:r>
            <a:r>
              <a:rPr lang="en-US" sz="2800" dirty="0" smtClean="0"/>
              <a:t> is sufficient to guide Muslims for all time and through all contingencies. </a:t>
            </a:r>
          </a:p>
          <a:p>
            <a:endParaRPr lang="en-US" sz="2800" dirty="0"/>
          </a:p>
          <a:p>
            <a:r>
              <a:rPr lang="en-US" sz="2800" dirty="0" smtClean="0"/>
              <a:t>Consequently, </a:t>
            </a:r>
            <a:r>
              <a:rPr lang="en-US" sz="2800" dirty="0" err="1" smtClean="0"/>
              <a:t>Salafists</a:t>
            </a:r>
            <a:r>
              <a:rPr lang="en-US" sz="2800" dirty="0" smtClean="0"/>
              <a:t> believe that true belief is constituted by both inner faith and manifest action.  The focus on one theological interpretation excludes and excommunicates adherents of other views.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23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755</Words>
  <Application>Microsoft Office PowerPoint</Application>
  <PresentationFormat>On-screen Show (4:3)</PresentationFormat>
  <Paragraphs>144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Rabil</dc:creator>
  <cp:lastModifiedBy>Rabil</cp:lastModifiedBy>
  <cp:revision>1</cp:revision>
  <dcterms:created xsi:type="dcterms:W3CDTF">2017-05-08T15:08:09Z</dcterms:created>
  <dcterms:modified xsi:type="dcterms:W3CDTF">2017-05-08T15:15:43Z</dcterms:modified>
</cp:coreProperties>
</file>